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D5C5AA0-C1B8-49AD-9CAA-4426DFCAECA9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9085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BB9DF9F-D0D6-48E3-B612-CE0BC826B63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908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08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97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2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Counselors who</a:t>
            </a:r>
            <a:r>
              <a:rPr lang="en-US" altLang="en-US" baseline="0" dirty="0">
                <a:cs typeface="Arial" panose="020B0604020202020204" pitchFamily="34" charset="0"/>
              </a:rPr>
              <a:t> </a:t>
            </a:r>
            <a:r>
              <a:rPr lang="en-US" altLang="en-US" dirty="0">
                <a:cs typeface="Arial" panose="020B0604020202020204" pitchFamily="34" charset="0"/>
              </a:rPr>
              <a:t>do a return with rental income on residential property that is Out of Scope can be held liable for any mistakes</a:t>
            </a:r>
          </a:p>
        </p:txBody>
      </p:sp>
      <p:sp>
        <p:nvSpPr>
          <p:cNvPr id="592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220D5BB-47E0-4296-A482-71ADC5D6A927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  <p:sp>
        <p:nvSpPr>
          <p:cNvPr id="592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7B5645E-5A73-48D9-B921-E42FDA2007D1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995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05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A90E980-1BC9-4EC9-8F55-28FFCD5E08FF}" type="datetime1">
              <a:rPr lang="en-US" smtClean="0"/>
              <a:pPr>
                <a:defRPr/>
              </a:pPr>
              <a:t>11/14/2017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1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69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TaxSlayer transfers total from Schedule E to 1040 Line 17</a:t>
            </a:r>
          </a:p>
        </p:txBody>
      </p:sp>
      <p:sp>
        <p:nvSpPr>
          <p:cNvPr id="5969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5059B1-FDE3-4972-B4E5-292253110D2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2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Royalty / Rental Income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</a:t>
            </a:r>
          </a:p>
          <a:p>
            <a:r>
              <a:rPr lang="en-US" altLang="en-US" dirty="0"/>
              <a:t>Pub 4012 Tab D</a:t>
            </a:r>
          </a:p>
          <a:p>
            <a:r>
              <a:rPr lang="en-US" altLang="en-US" dirty="0"/>
              <a:t>(Federal 1040-Line 17)</a:t>
            </a:r>
          </a:p>
          <a:p>
            <a:r>
              <a:rPr lang="en-US" altLang="en-US" dirty="0"/>
              <a:t>(NJ 1040-Line 22)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830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Royalty/Rental Income</a:t>
            </a:r>
            <a:br>
              <a:rPr lang="en-US" altLang="en-US" dirty="0"/>
            </a:br>
            <a:r>
              <a:rPr lang="en-US" altLang="en-US" dirty="0"/>
              <a:t>Schedule 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sz="3000" dirty="0"/>
              <a:t> Royalties can be reported on client’s K-1 or 1099-MISC – </a:t>
            </a:r>
            <a:r>
              <a:rPr lang="en-US" sz="3000" dirty="0">
                <a:solidFill>
                  <a:srgbClr val="FF0000"/>
                </a:solidFill>
              </a:rPr>
              <a:t>IN SCOPE</a:t>
            </a:r>
          </a:p>
          <a:p>
            <a:pPr eaLnBrk="1" hangingPunct="1">
              <a:defRPr/>
            </a:pPr>
            <a:r>
              <a:rPr lang="en-US" sz="3000" dirty="0"/>
              <a:t> Rental income for land only – </a:t>
            </a:r>
            <a:r>
              <a:rPr lang="en-US" sz="3000" dirty="0">
                <a:solidFill>
                  <a:srgbClr val="FF3300"/>
                </a:solidFill>
              </a:rPr>
              <a:t>IN SCOPE            </a:t>
            </a:r>
          </a:p>
          <a:p>
            <a:pPr lvl="1" eaLnBrk="1" hangingPunct="1">
              <a:defRPr/>
            </a:pPr>
            <a:r>
              <a:rPr lang="en-US" sz="2600" dirty="0"/>
              <a:t> Rent can be reported on 1099-MISC</a:t>
            </a:r>
          </a:p>
          <a:p>
            <a:pPr lvl="1" eaLnBrk="1" hangingPunct="1">
              <a:defRPr/>
            </a:pPr>
            <a:r>
              <a:rPr lang="en-US" sz="2600" dirty="0"/>
              <a:t> Rent reported on K-1 </a:t>
            </a:r>
            <a:r>
              <a:rPr lang="en-US" sz="2600" dirty="0">
                <a:solidFill>
                  <a:srgbClr val="FF0000"/>
                </a:solidFill>
              </a:rPr>
              <a:t>OUT OF SCOPE</a:t>
            </a:r>
          </a:p>
          <a:p>
            <a:pPr eaLnBrk="1" hangingPunct="1">
              <a:defRPr/>
            </a:pPr>
            <a:r>
              <a:rPr lang="en-US" sz="3000" dirty="0"/>
              <a:t> Rental income on residential property – </a:t>
            </a:r>
            <a:r>
              <a:rPr lang="en-US" sz="3000" dirty="0">
                <a:solidFill>
                  <a:srgbClr val="FF0000"/>
                </a:solidFill>
              </a:rPr>
              <a:t>OUT OF SCOPE</a:t>
            </a:r>
          </a:p>
          <a:p>
            <a:pPr lvl="1">
              <a:defRPr/>
            </a:pP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Rental of main home for less than 15 days in year is considered in scope in that it does not need to be reported</a:t>
            </a:r>
            <a:endParaRPr lang="en-US" sz="27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Enter rents or royalties in Federal section \ Income \ </a:t>
            </a:r>
            <a:r>
              <a:rPr lang="en-US" sz="3000" dirty="0"/>
              <a:t>Rents and Royalties (Schedule E)</a:t>
            </a:r>
            <a:r>
              <a:rPr lang="en-US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 TaxSlayer transfers to 1040 Line 17 </a:t>
            </a:r>
            <a:endParaRPr lang="en-US" sz="3000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sz="3000" dirty="0">
              <a:solidFill>
                <a:schemeClr val="accent2"/>
              </a:solidFill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591877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3082834"/>
            <a:ext cx="27686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1878" name="Picture 2" descr="http://www.speedysigns.com/images/decals/400c/Speedy/SHAPES/NOSYMBL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38400" y="3853543"/>
            <a:ext cx="332014" cy="33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0709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Topics on TaxPrep4Free.org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/>
              <a:t>See TaxPrep4Free.org Preparer page Special Topics documents</a:t>
            </a:r>
          </a:p>
          <a:p>
            <a:pPr lvl="1"/>
            <a:r>
              <a:rPr lang="en-US" sz="2600" dirty="0"/>
              <a:t>“Rent or Royalties on 1099-MISC”</a:t>
            </a:r>
          </a:p>
          <a:p>
            <a:pPr lvl="1"/>
            <a:r>
              <a:rPr lang="en-US" sz="2600" dirty="0"/>
              <a:t>“K-1 Income Entry”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5080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1" y="2181781"/>
            <a:ext cx="6413500" cy="414281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TS – Rents and Royalties</a:t>
            </a:r>
            <a:br>
              <a:rPr lang="en-US" dirty="0"/>
            </a:br>
            <a:r>
              <a:rPr lang="en-US" sz="2400" dirty="0">
                <a:solidFill>
                  <a:srgbClr val="0070C0"/>
                </a:solidFill>
              </a:rPr>
              <a:t>Federal section \ Income \ Enter Myself \ Rents and Royalties (Schedule 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 flipH="1" flipV="1">
            <a:off x="758235" y="2351644"/>
            <a:ext cx="1201191" cy="23480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 flipH="1" flipV="1">
            <a:off x="711064" y="2746930"/>
            <a:ext cx="2580773" cy="34275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 flipH="1">
            <a:off x="686377" y="6032500"/>
            <a:ext cx="828914" cy="292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8400" y="2249328"/>
            <a:ext cx="452771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Type of income (from drop-down menu)</a:t>
            </a: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 flipH="1" flipV="1">
            <a:off x="1959426" y="2453599"/>
            <a:ext cx="478974" cy="1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93979" y="2746930"/>
            <a:ext cx="1454244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Description</a:t>
            </a:r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 flipH="1" flipV="1">
            <a:off x="3291837" y="2913017"/>
            <a:ext cx="802142" cy="4100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55211" y="6066664"/>
            <a:ext cx="315983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Royalty payments received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 flipV="1">
            <a:off x="1515292" y="6202328"/>
            <a:ext cx="143991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062" y="1572180"/>
            <a:ext cx="4562475" cy="381000"/>
          </a:xfrm>
          <a:prstGeom prst="rect">
            <a:avLst/>
          </a:prstGeom>
        </p:spPr>
      </p:pic>
      <p:pic>
        <p:nvPicPr>
          <p:cNvPr id="18" name="Picture 17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85800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1146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4583" y="1600200"/>
            <a:ext cx="7746274" cy="4711700"/>
          </a:xfrm>
          <a:prstGeom prst="rect">
            <a:avLst/>
          </a:prstGeom>
        </p:spPr>
      </p:pic>
      <p:sp>
        <p:nvSpPr>
          <p:cNvPr id="5959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TS - Rent/Royalties on 1040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757159" y="6173788"/>
            <a:ext cx="603069" cy="196056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96129" y="5777192"/>
            <a:ext cx="419429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TaxSlayer transfers from Schedule E</a:t>
            </a:r>
          </a:p>
        </p:txBody>
      </p:sp>
      <p:cxnSp>
        <p:nvCxnSpPr>
          <p:cNvPr id="13" name="Straight Arrow Connector 12"/>
          <p:cNvCxnSpPr>
            <a:endCxn id="7" idx="2"/>
          </p:cNvCxnSpPr>
          <p:nvPr/>
        </p:nvCxnSpPr>
        <p:spPr bwMode="auto">
          <a:xfrm>
            <a:off x="6880860" y="6141245"/>
            <a:ext cx="876299" cy="13057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1" name="Picture 10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77005"/>
            <a:ext cx="612648" cy="16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8908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247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Verdana</vt:lpstr>
      <vt:lpstr>Wingdings</vt:lpstr>
      <vt:lpstr>NJ Template 06</vt:lpstr>
      <vt:lpstr>Royalty / Rental Income</vt:lpstr>
      <vt:lpstr>Royalty/Rental Income Schedule E</vt:lpstr>
      <vt:lpstr>Special Topics on TaxPrep4Free.org</vt:lpstr>
      <vt:lpstr>TS – Rents and Royalties Federal section \ Income \ Enter Myself \ Rents and Royalties (Schedule E)</vt:lpstr>
      <vt:lpstr>TS - Rent/Royalties on 1040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4</cp:revision>
  <cp:lastPrinted>2012-10-15T20:27:10Z</cp:lastPrinted>
  <dcterms:created xsi:type="dcterms:W3CDTF">2014-10-17T16:41:52Z</dcterms:created>
  <dcterms:modified xsi:type="dcterms:W3CDTF">2017-11-15T02:39:27Z</dcterms:modified>
</cp:coreProperties>
</file>